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3"/>
    <p:sldId id="257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pen Sans Light" charset="1" panose="020B0306030504020204"/>
      <p:regular r:id="rId8"/>
    </p:embeddedFont>
    <p:embeddedFont>
      <p:font typeface="Open Sans Light Bold" charset="1" panose="020B0806030504020204"/>
      <p:regular r:id="rId9"/>
    </p:embeddedFont>
    <p:embeddedFont>
      <p:font typeface="Open Sans Light Italics" charset="1" panose="020B0306030504020204"/>
      <p:regular r:id="rId10"/>
    </p:embeddedFont>
    <p:embeddedFont>
      <p:font typeface="Open Sans Light Bold Italics" charset="1" panose="020B0806030504020204"/>
      <p:regular r:id="rId11"/>
    </p:embeddedFont>
    <p:embeddedFont>
      <p:font typeface="League Gothic" charset="1" panose="00000500000000000000"/>
      <p:regular r:id="rId12"/>
    </p:embeddedFont>
    <p:embeddedFont>
      <p:font typeface="League Gothic Italics" charset="1" panose="000005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Archivo Narrow" charset="1" panose="020B0506020202020B04"/>
      <p:regular r:id="rId18"/>
    </p:embeddedFont>
    <p:embeddedFont>
      <p:font typeface="Archivo Narrow Bold" charset="1" panose="020B0806020202020B04"/>
      <p:regular r:id="rId19"/>
    </p:embeddedFont>
    <p:embeddedFont>
      <p:font typeface="Archivo Narrow Italics" charset="1" panose="020B0506020202090B04"/>
      <p:regular r:id="rId20"/>
    </p:embeddedFont>
    <p:embeddedFont>
      <p:font typeface="Archivo Narrow Bold Italics" charset="1" panose="020B0806020202090B04"/>
      <p:regular r:id="rId21"/>
    </p:embeddedFont>
    <p:embeddedFont>
      <p:font typeface="Allura" charset="1" panose="02000000000000000000"/>
      <p:regular r:id="rId22"/>
    </p:embeddedFont>
    <p:embeddedFont>
      <p:font typeface="Allura Italics" charset="1" panose="02000000000000000000"/>
      <p:regular r:id="rId23"/>
    </p:embeddedFont>
    <p:embeddedFont>
      <p:font typeface="Cooper Hewitt" charset="1" panose="00000000000000000000"/>
      <p:regular r:id="rId24"/>
    </p:embeddedFont>
    <p:embeddedFont>
      <p:font typeface="Cooper Hewitt Bold" charset="1" panose="00000000000000000000"/>
      <p:regular r:id="rId25"/>
    </p:embeddedFont>
    <p:embeddedFont>
      <p:font typeface="Cooper Hewitt Italics" charset="1" panose="00000000000000000000"/>
      <p:regular r:id="rId26"/>
    </p:embeddedFont>
    <p:embeddedFont>
      <p:font typeface="Cooper Hewitt Bold Italics" charset="1" panose="00000000000000000000"/>
      <p:regular r:id="rId27"/>
    </p:embeddedFont>
    <p:embeddedFont>
      <p:font typeface="Aileron Heavy" charset="1" panose="00000A00000000000000"/>
      <p:regular r:id="rId28"/>
    </p:embeddedFont>
    <p:embeddedFont>
      <p:font typeface="Aileron Heavy Bold" charset="1" panose="00000A00000000000000"/>
      <p:regular r:id="rId29"/>
    </p:embeddedFont>
    <p:embeddedFont>
      <p:font typeface="Aileron Heavy Italics" charset="1" panose="00000A00000000000000"/>
      <p:regular r:id="rId30"/>
    </p:embeddedFont>
    <p:embeddedFont>
      <p:font typeface="Aileron Heavy Bold Italics" charset="1" panose="00000A00000000000000"/>
      <p:regular r:id="rId31"/>
    </p:embeddedFont>
    <p:embeddedFont>
      <p:font typeface="Poppins Bold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slides/slide1.xml" Type="http://schemas.openxmlformats.org/officeDocument/2006/relationships/slide"/><Relationship Id="rId34" Target="slides/slide2.xml" Type="http://schemas.openxmlformats.org/officeDocument/2006/relationships/slide"/><Relationship Id="rId35" Target="slides/slide3.xml" Type="http://schemas.openxmlformats.org/officeDocument/2006/relationships/slide"/><Relationship Id="rId36" Target="slides/slide4.xml" Type="http://schemas.openxmlformats.org/officeDocument/2006/relationships/slide"/><Relationship Id="rId37" Target="slides/slide5.xml" Type="http://schemas.openxmlformats.org/officeDocument/2006/relationships/slide"/><Relationship Id="rId38" Target="slides/slide6.xml" Type="http://schemas.openxmlformats.org/officeDocument/2006/relationships/slide"/><Relationship Id="rId39" Target="slides/slide7.xml" Type="http://schemas.openxmlformats.org/officeDocument/2006/relationships/slide"/><Relationship Id="rId4" Target="theme/theme1.xml" Type="http://schemas.openxmlformats.org/officeDocument/2006/relationships/theme"/><Relationship Id="rId40" Target="slides/slide8.xml" Type="http://schemas.openxmlformats.org/officeDocument/2006/relationships/slide"/><Relationship Id="rId41" Target="slides/slide9.xml" Type="http://schemas.openxmlformats.org/officeDocument/2006/relationships/slide"/><Relationship Id="rId42" Target="slides/slide10.xml" Type="http://schemas.openxmlformats.org/officeDocument/2006/relationships/slide"/><Relationship Id="rId43" Target="slides/slide11.xml" Type="http://schemas.openxmlformats.org/officeDocument/2006/relationships/slide"/><Relationship Id="rId44" Target="slides/slide12.xml" Type="http://schemas.openxmlformats.org/officeDocument/2006/relationships/slide"/><Relationship Id="rId45" Target="slides/slide13.xml" Type="http://schemas.openxmlformats.org/officeDocument/2006/relationships/slide"/><Relationship Id="rId46" Target="slides/slide14.xml" Type="http://schemas.openxmlformats.org/officeDocument/2006/relationships/slide"/><Relationship Id="rId47" Target="slides/slide15.xml" Type="http://schemas.openxmlformats.org/officeDocument/2006/relationships/slide"/><Relationship Id="rId48" Target="slides/slide16.xml" Type="http://schemas.openxmlformats.org/officeDocument/2006/relationships/slide"/><Relationship Id="rId49" Target="slides/slide17.xml" Type="http://schemas.openxmlformats.org/officeDocument/2006/relationships/slide"/><Relationship Id="rId5" Target="tableStyles.xml" Type="http://schemas.openxmlformats.org/officeDocument/2006/relationships/tableStyles"/><Relationship Id="rId50" Target="slides/slide18.xml" Type="http://schemas.openxmlformats.org/officeDocument/2006/relationships/slide"/><Relationship Id="rId51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865" r="0" b="786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2384" y="2284495"/>
            <a:ext cx="8007120" cy="569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39"/>
              </a:lnSpc>
            </a:pPr>
            <a:r>
              <a:rPr lang="en-US" sz="9525" spc="-161">
                <a:solidFill>
                  <a:srgbClr val="000000"/>
                </a:solidFill>
                <a:latin typeface="Poppins Bold Bold Italics"/>
              </a:rPr>
              <a:t>INGREDIENTS FOR A THRIVING AIRBNB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7000"/>
          </a:blip>
          <a:srcRect l="11720" t="0" r="11720" b="0"/>
          <a:stretch>
            <a:fillRect/>
          </a:stretch>
        </p:blipFill>
        <p:spPr>
          <a:xfrm flipH="false" flipV="false" rot="0">
            <a:off x="10370469" y="-54610"/>
            <a:ext cx="7917531" cy="103416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7999" r="0" b="9331"/>
          <a:stretch>
            <a:fillRect/>
          </a:stretch>
        </p:blipFill>
        <p:spPr>
          <a:xfrm flipH="false" flipV="false" rot="0">
            <a:off x="1452860" y="458793"/>
            <a:ext cx="14970196" cy="72567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603244"/>
            <a:ext cx="1028700" cy="71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L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C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N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2860" y="7933836"/>
            <a:ext cx="14970196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THERES A BIG DIFFERENCE IN MEDIAN PRICE BASED ON LOCATION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6" t="0" r="0" b="8583"/>
          <a:stretch>
            <a:fillRect/>
          </a:stretch>
        </p:blipFill>
        <p:spPr>
          <a:xfrm flipH="false" flipV="false" rot="0">
            <a:off x="2081065" y="685842"/>
            <a:ext cx="14125871" cy="76506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603244"/>
            <a:ext cx="1028700" cy="71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L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C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N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8636" y="8886825"/>
            <a:ext cx="1491072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COMPETITION IS HIGH IN DOWNTOWN!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22" r="0" b="7274"/>
          <a:stretch>
            <a:fillRect/>
          </a:stretch>
        </p:blipFill>
        <p:spPr>
          <a:xfrm flipH="false" flipV="false" rot="0">
            <a:off x="1028700" y="5293607"/>
            <a:ext cx="6816753" cy="444131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22" r="0" b="6917"/>
          <a:stretch>
            <a:fillRect/>
          </a:stretch>
        </p:blipFill>
        <p:spPr>
          <a:xfrm flipH="false" flipV="false" rot="0">
            <a:off x="1028700" y="527485"/>
            <a:ext cx="6797492" cy="44458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6" r="0" b="5815"/>
          <a:stretch>
            <a:fillRect/>
          </a:stretch>
        </p:blipFill>
        <p:spPr>
          <a:xfrm flipH="false" flipV="false" rot="0">
            <a:off x="9734889" y="527485"/>
            <a:ext cx="7138095" cy="444584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6" r="0" b="7423"/>
          <a:stretch>
            <a:fillRect/>
          </a:stretch>
        </p:blipFill>
        <p:spPr>
          <a:xfrm flipH="false" flipV="false" rot="0">
            <a:off x="9734889" y="5293607"/>
            <a:ext cx="7254706" cy="44413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19262" y="4032840"/>
            <a:ext cx="1028700" cy="224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S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3613878"/>
            <a:ext cx="1028700" cy="299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N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W</a:t>
            </a:r>
          </a:p>
          <a:p>
            <a:pPr algn="ctr">
              <a:lnSpc>
                <a:spcPts val="2970"/>
              </a:lnSpc>
            </a:pP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Y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3327" y="4780900"/>
            <a:ext cx="1028700" cy="75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V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000000"/>
                </a:solidFill>
                <a:latin typeface="Montserrat Classic Bold"/>
              </a:rPr>
              <a:t>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849" b="1628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7770" y="2165491"/>
            <a:ext cx="14072459" cy="5956018"/>
            <a:chOff x="0" y="0"/>
            <a:chExt cx="3304483" cy="13985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04483" cy="1398587"/>
            </a:xfrm>
            <a:custGeom>
              <a:avLst/>
              <a:gdLst/>
              <a:ahLst/>
              <a:cxnLst/>
              <a:rect r="r" b="b" t="t" l="l"/>
              <a:pathLst>
                <a:path h="1398587" w="3304483">
                  <a:moveTo>
                    <a:pt x="0" y="0"/>
                  </a:moveTo>
                  <a:lnTo>
                    <a:pt x="0" y="1398587"/>
                  </a:lnTo>
                  <a:lnTo>
                    <a:pt x="3304483" y="1398587"/>
                  </a:lnTo>
                  <a:lnTo>
                    <a:pt x="3304483" y="0"/>
                  </a:lnTo>
                  <a:lnTo>
                    <a:pt x="0" y="0"/>
                  </a:lnTo>
                  <a:close/>
                  <a:moveTo>
                    <a:pt x="3243523" y="1337627"/>
                  </a:moveTo>
                  <a:lnTo>
                    <a:pt x="59690" y="1337627"/>
                  </a:lnTo>
                  <a:lnTo>
                    <a:pt x="59690" y="59690"/>
                  </a:lnTo>
                  <a:lnTo>
                    <a:pt x="3243523" y="59690"/>
                  </a:lnTo>
                  <a:lnTo>
                    <a:pt x="3243523" y="13376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370420" y="4676775"/>
            <a:ext cx="754716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79">
                <a:solidFill>
                  <a:srgbClr val="392F1D"/>
                </a:solidFill>
                <a:latin typeface="Aileron Heavy"/>
              </a:rPr>
              <a:t>COST ATTRIBUTES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35" t="0" r="0" b="8192"/>
          <a:stretch>
            <a:fillRect/>
          </a:stretch>
        </p:blipFill>
        <p:spPr>
          <a:xfrm flipH="false" flipV="false" rot="0">
            <a:off x="3383804" y="337016"/>
            <a:ext cx="11520391" cy="76785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365591"/>
            <a:ext cx="1028700" cy="711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L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C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N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74520" y="8467725"/>
            <a:ext cx="61389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PRICE IT RIGHT!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1867" r="0" b="5173"/>
          <a:stretch>
            <a:fillRect/>
          </a:stretch>
        </p:blipFill>
        <p:spPr>
          <a:xfrm flipH="false" flipV="false" rot="0">
            <a:off x="3757032" y="484649"/>
            <a:ext cx="10773935" cy="801231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750878"/>
            <a:ext cx="1028700" cy="561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C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S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2970"/>
              </a:lnSpc>
            </a:pPr>
            <a:r>
              <a:rPr lang="en-US" sz="2700" spc="108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502650"/>
            <a:ext cx="16230600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PRICE IS DIRECTLY PROPORTIONAL TO SPACE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26" t="7922" r="28438" b="9814"/>
          <a:stretch>
            <a:fillRect/>
          </a:stretch>
        </p:blipFill>
        <p:spPr>
          <a:xfrm flipH="false" flipV="false" rot="0">
            <a:off x="411341" y="571760"/>
            <a:ext cx="8415766" cy="5126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192" t="8022" r="0" b="2271"/>
          <a:stretch>
            <a:fillRect/>
          </a:stretch>
        </p:blipFill>
        <p:spPr>
          <a:xfrm flipH="false" flipV="false" rot="0">
            <a:off x="9144000" y="571760"/>
            <a:ext cx="8624836" cy="51265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988267" y="6091035"/>
            <a:ext cx="3261915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AUSTIN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50052" y="6091035"/>
            <a:ext cx="4412733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NEW YORK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34148" y="7699375"/>
            <a:ext cx="14219704" cy="155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5500" spc="220">
                <a:solidFill>
                  <a:srgbClr val="EBF0F2"/>
                </a:solidFill>
                <a:latin typeface="Montserrat Classic Bold"/>
              </a:rPr>
              <a:t>AMENITIES CAN CAUSE MASSIVE FLUCTUATIONS IN MEDIAN PRICE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06" r="0" b="770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1508" y="4003436"/>
            <a:ext cx="11304984" cy="308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159"/>
              </a:lnSpc>
            </a:pPr>
            <a:r>
              <a:rPr lang="en-US" sz="25470">
                <a:solidFill>
                  <a:srgbClr val="FFFFFF"/>
                </a:solidFill>
                <a:latin typeface="League Gothic Bold"/>
              </a:rPr>
              <a:t>C</a:t>
            </a:r>
            <a:r>
              <a:rPr lang="en-US" sz="25470">
                <a:solidFill>
                  <a:srgbClr val="FFFFFF"/>
                </a:solidFill>
                <a:latin typeface="League Gothic Bold"/>
              </a:rPr>
              <a:t>ONCLUSION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60259" y="6355162"/>
            <a:ext cx="602149" cy="4746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360259" y="1956636"/>
            <a:ext cx="602149" cy="4746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99001" y="1956636"/>
            <a:ext cx="602149" cy="4746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799001" y="6355162"/>
            <a:ext cx="602149" cy="4746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60000"/>
          </a:blip>
          <a:srcRect l="0" t="5583" r="0" b="5583"/>
          <a:stretch>
            <a:fillRect/>
          </a:stretch>
        </p:blipFill>
        <p:spPr>
          <a:xfrm flipH="false" flipV="false" rot="0">
            <a:off x="3948640" y="1043"/>
            <a:ext cx="15438585" cy="102859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-5400000">
            <a:off x="-1576786" y="4568908"/>
            <a:ext cx="9057149" cy="114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>
                <a:solidFill>
                  <a:srgbClr val="FFFFFF"/>
                </a:solidFill>
                <a:latin typeface="Cooper Hewitt"/>
              </a:rPr>
              <a:t>THE MAGIC INGREDIENTS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343408" y="6083487"/>
            <a:ext cx="4479058" cy="2600682"/>
            <a:chOff x="0" y="0"/>
            <a:chExt cx="5972077" cy="34675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544" y="1482725"/>
              <a:ext cx="5969533" cy="1984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FFEE6"/>
                  </a:solidFill>
                  <a:latin typeface="Cooper Hewitt"/>
                </a:rPr>
                <a:t>The faster you connect with your guests, the better your chances of success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5972077" cy="147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 spc="340">
                  <a:solidFill>
                    <a:srgbClr val="F8CF2C"/>
                  </a:solidFill>
                  <a:latin typeface="Cooper Hewitt Bold"/>
                </a:rPr>
                <a:t>COMMUNICATION MATTERS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43408" y="1684961"/>
            <a:ext cx="4479058" cy="2082760"/>
            <a:chOff x="0" y="0"/>
            <a:chExt cx="5972077" cy="277701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544" y="792163"/>
              <a:ext cx="5969533" cy="1984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FFEE6"/>
                  </a:solidFill>
                  <a:latin typeface="Cooper Hewitt"/>
                </a:rPr>
                <a:t>Be sure to check market trends to get the best out of your BnB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0"/>
              <a:ext cx="5972077" cy="78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 spc="340">
                  <a:solidFill>
                    <a:srgbClr val="F8CF2C"/>
                  </a:solidFill>
                  <a:latin typeface="Cooper Hewitt Bold"/>
                </a:rPr>
                <a:t>PRICE IT RIGHT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780242" y="1684961"/>
            <a:ext cx="4479058" cy="1591628"/>
            <a:chOff x="0" y="0"/>
            <a:chExt cx="5972077" cy="212217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544" y="792163"/>
              <a:ext cx="5969533" cy="1330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FFEE6"/>
                  </a:solidFill>
                  <a:latin typeface="Cooper Hewitt"/>
                </a:rPr>
                <a:t>Make sure to be just near the city centre, but not too much!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0"/>
              <a:ext cx="5972077" cy="78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 spc="340">
                  <a:solidFill>
                    <a:srgbClr val="F8CF2C"/>
                  </a:solidFill>
                  <a:latin typeface="Cooper Hewitt Bold"/>
                </a:rPr>
                <a:t>LOCATION IS KEY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780242" y="6083487"/>
            <a:ext cx="4479058" cy="2082760"/>
            <a:chOff x="0" y="0"/>
            <a:chExt cx="5972077" cy="277701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544" y="792163"/>
              <a:ext cx="5969533" cy="1984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>
                  <a:solidFill>
                    <a:srgbClr val="FFFEE6"/>
                  </a:solidFill>
                  <a:latin typeface="Cooper Hewitt"/>
                </a:rPr>
                <a:t>Remember, opportunity never knocks twice. Grab it while it lasts!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0"/>
              <a:ext cx="5972077" cy="785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 spc="340">
                  <a:solidFill>
                    <a:srgbClr val="F8CF2C"/>
                  </a:solidFill>
                  <a:latin typeface="Cooper Hewitt Bold"/>
                </a:rPr>
                <a:t>JUST DO IT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7786" r="0" b="7786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386812"/>
            <a:ext cx="5209061" cy="1871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61"/>
              </a:lnSpc>
            </a:pPr>
            <a:r>
              <a:rPr lang="en-US" sz="15473">
                <a:solidFill>
                  <a:srgbClr val="FFFFFF"/>
                </a:solidFill>
                <a:latin typeface="Allura Bold"/>
              </a:rPr>
              <a:t>E</a:t>
            </a:r>
            <a:r>
              <a:rPr lang="en-US" sz="15473">
                <a:solidFill>
                  <a:srgbClr val="FFFFFF"/>
                </a:solidFill>
                <a:latin typeface="Allura Bold"/>
              </a:rPr>
              <a:t>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12500" r="0" b="1250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98310" y="5970636"/>
            <a:ext cx="7065726" cy="609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0"/>
              </a:lnSpc>
            </a:pPr>
            <a:r>
              <a:rPr lang="en-US" sz="40000" spc="-1880">
                <a:solidFill>
                  <a:srgbClr val="545454">
                    <a:alpha val="27843"/>
                  </a:srgbClr>
                </a:solidFill>
                <a:latin typeface="Archivo Narrow"/>
              </a:rPr>
              <a:t>01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856450"/>
            <a:ext cx="16230600" cy="245955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518328"/>
            <a:ext cx="950671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Poppins Bold Bold Italics"/>
              </a:rPr>
              <a:t>AirBnB is HUGE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687597"/>
            <a:ext cx="14131731" cy="16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9797" indent="-254898" lvl="1">
              <a:lnSpc>
                <a:spcPts val="4539"/>
              </a:lnSpc>
              <a:buFont typeface="Arial"/>
              <a:buChar char="•"/>
            </a:pPr>
            <a:r>
              <a:rPr lang="en-US" sz="3087" spc="138" u="none">
                <a:solidFill>
                  <a:srgbClr val="545454"/>
                </a:solidFill>
                <a:latin typeface="Archivo Narrow"/>
              </a:rPr>
              <a:t>Airbnb offers listings in over 191 countries.</a:t>
            </a:r>
          </a:p>
          <a:p>
            <a:pPr algn="l" marL="509797" indent="-254898" lvl="1">
              <a:lnSpc>
                <a:spcPts val="4539"/>
              </a:lnSpc>
              <a:buFont typeface="Arial"/>
              <a:buChar char="•"/>
            </a:pPr>
            <a:r>
              <a:rPr lang="en-US" sz="3087" spc="138" u="none">
                <a:solidFill>
                  <a:srgbClr val="545454"/>
                </a:solidFill>
                <a:latin typeface="Archivo Narrow"/>
              </a:rPr>
              <a:t>There are over 650,000 hosts worldwide.</a:t>
            </a:r>
          </a:p>
          <a:p>
            <a:pPr algn="l" marL="509797" indent="-254898" lvl="1">
              <a:lnSpc>
                <a:spcPts val="4539"/>
              </a:lnSpc>
              <a:buFont typeface="Arial"/>
              <a:buChar char="•"/>
            </a:pPr>
            <a:r>
              <a:rPr lang="en-US" sz="3087" spc="138" u="none">
                <a:solidFill>
                  <a:srgbClr val="545454"/>
                </a:solidFill>
                <a:latin typeface="Archivo Narrow"/>
              </a:rPr>
              <a:t>The average per-night price for reservations is as affordable as $80.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8765" y="2639280"/>
            <a:ext cx="4440535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C7DADF"/>
                </a:solidFill>
                <a:latin typeface="Open Sans Light"/>
              </a:rPr>
              <a:t>Src: https://ipropertymanagement.com/research/airbnb-statistics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932" t="17144" r="5549" b="16425"/>
          <a:stretch>
            <a:fillRect/>
          </a:stretch>
        </p:blipFill>
        <p:spPr>
          <a:xfrm flipH="false" flipV="false" rot="0">
            <a:off x="10219765" y="4881450"/>
            <a:ext cx="7264695" cy="437685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592" t="9855" r="5034" b="5297"/>
          <a:stretch>
            <a:fillRect/>
          </a:stretch>
        </p:blipFill>
        <p:spPr>
          <a:xfrm flipH="false" flipV="false" rot="0">
            <a:off x="1028700" y="4881450"/>
            <a:ext cx="7264695" cy="437685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81839" y="728487"/>
            <a:ext cx="1352432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1B0086"/>
                </a:solidFill>
                <a:latin typeface="Poppins Bold Bold Italics"/>
              </a:rPr>
              <a:t>THE MAIN QUESTION 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30364"/>
            <a:ext cx="7264695" cy="168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5525">
                <a:solidFill>
                  <a:srgbClr val="1B0086"/>
                </a:solidFill>
                <a:latin typeface="Poppins Bold Bold Italics"/>
              </a:rPr>
              <a:t>IN THIS CROWDED AIRBNB SPACE...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4974" y="2766726"/>
            <a:ext cx="7009487" cy="1747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1"/>
              </a:lnSpc>
            </a:pPr>
            <a:r>
              <a:rPr lang="en-US" sz="5734">
                <a:solidFill>
                  <a:srgbClr val="1B0086"/>
                </a:solidFill>
                <a:latin typeface="Poppins Bold Bold Italics"/>
              </a:rPr>
              <a:t>HOW DO YOU STAND OUT?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41993" y="5989651"/>
            <a:ext cx="7065726" cy="609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0"/>
              </a:lnSpc>
            </a:pPr>
            <a:r>
              <a:rPr lang="en-US" sz="40000" spc="-1880">
                <a:solidFill>
                  <a:srgbClr val="E1DACE">
                    <a:alpha val="27843"/>
                  </a:srgbClr>
                </a:solidFill>
                <a:latin typeface="Archivo Narrow"/>
              </a:rPr>
              <a:t>03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6458484" y="0"/>
            <a:ext cx="11857144" cy="10287000"/>
          </a:xfrm>
          <a:prstGeom prst="rect">
            <a:avLst/>
          </a:prstGeom>
          <a:solidFill>
            <a:srgbClr val="E1DACE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8000"/>
          </a:blip>
          <a:srcRect l="0" t="0" r="0" b="0"/>
          <a:stretch>
            <a:fillRect/>
          </a:stretch>
        </p:blipFill>
        <p:spPr>
          <a:xfrm flipH="false" flipV="false" rot="0">
            <a:off x="6458484" y="0"/>
            <a:ext cx="15440150" cy="10287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00125"/>
            <a:ext cx="2940142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140">
                <a:solidFill>
                  <a:srgbClr val="E1DACE"/>
                </a:solidFill>
                <a:latin typeface="Poppins Bold"/>
              </a:rPr>
              <a:t>We have divided this presentation into 3 distinct parts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739276" y="1028700"/>
            <a:ext cx="9314575" cy="2044146"/>
            <a:chOff x="0" y="0"/>
            <a:chExt cx="12419433" cy="27255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1241942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 spc="520">
                  <a:solidFill>
                    <a:srgbClr val="FFFFFF"/>
                  </a:solidFill>
                  <a:latin typeface="Archivo Narrow"/>
                </a:rPr>
                <a:t>HOST ATTRIBUTES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" y="1157713"/>
              <a:ext cx="12419426" cy="156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144">
                  <a:solidFill>
                    <a:srgbClr val="392F1D"/>
                  </a:solidFill>
                  <a:latin typeface="Archivo Narrow"/>
                </a:rPr>
                <a:t>What makes you the perfect host for your demanding guests?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39276" y="3462484"/>
            <a:ext cx="9314575" cy="2044146"/>
            <a:chOff x="0" y="0"/>
            <a:chExt cx="12419433" cy="27255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1241942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 spc="520">
                  <a:solidFill>
                    <a:srgbClr val="FFFFFF"/>
                  </a:solidFill>
                  <a:latin typeface="Archivo Narrow"/>
                </a:rPr>
                <a:t>LOCATION ATTRIBUTES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" y="1157713"/>
              <a:ext cx="12419426" cy="156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144">
                  <a:solidFill>
                    <a:srgbClr val="392F1D"/>
                  </a:solidFill>
                  <a:latin typeface="Archivo Narrow"/>
                </a:rPr>
                <a:t>Where should your AirBnB be located in order to gain the maximum moolah?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39276" y="5934297"/>
            <a:ext cx="9314575" cy="2044146"/>
            <a:chOff x="0" y="0"/>
            <a:chExt cx="12419433" cy="272552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12419426" cy="89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4000" spc="520">
                  <a:solidFill>
                    <a:srgbClr val="FFFFFF"/>
                  </a:solidFill>
                  <a:latin typeface="Archivo Narrow"/>
                </a:rPr>
                <a:t>COST ATTRIBUTES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" y="1157713"/>
              <a:ext cx="12419426" cy="156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200" spc="144">
                  <a:solidFill>
                    <a:srgbClr val="392F1D"/>
                  </a:solidFill>
                  <a:latin typeface="Archivo Narrow"/>
                </a:rPr>
                <a:t>It is super important to price your AirBnB right or else it might get ignored real easily!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849" b="1628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7770" y="2165491"/>
            <a:ext cx="14072459" cy="5956018"/>
            <a:chOff x="0" y="0"/>
            <a:chExt cx="3304483" cy="13985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04483" cy="1398587"/>
            </a:xfrm>
            <a:custGeom>
              <a:avLst/>
              <a:gdLst/>
              <a:ahLst/>
              <a:cxnLst/>
              <a:rect r="r" b="b" t="t" l="l"/>
              <a:pathLst>
                <a:path h="1398587" w="3304483">
                  <a:moveTo>
                    <a:pt x="0" y="0"/>
                  </a:moveTo>
                  <a:lnTo>
                    <a:pt x="0" y="1398587"/>
                  </a:lnTo>
                  <a:lnTo>
                    <a:pt x="3304483" y="1398587"/>
                  </a:lnTo>
                  <a:lnTo>
                    <a:pt x="3304483" y="0"/>
                  </a:lnTo>
                  <a:lnTo>
                    <a:pt x="0" y="0"/>
                  </a:lnTo>
                  <a:close/>
                  <a:moveTo>
                    <a:pt x="3243523" y="1337627"/>
                  </a:moveTo>
                  <a:lnTo>
                    <a:pt x="59690" y="1337627"/>
                  </a:lnTo>
                  <a:lnTo>
                    <a:pt x="59690" y="59690"/>
                  </a:lnTo>
                  <a:lnTo>
                    <a:pt x="3243523" y="59690"/>
                  </a:lnTo>
                  <a:lnTo>
                    <a:pt x="3243523" y="13376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420455" y="4676775"/>
            <a:ext cx="744709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79">
                <a:solidFill>
                  <a:srgbClr val="392F1D"/>
                </a:solidFill>
                <a:latin typeface="Aileron Heavy"/>
              </a:rPr>
              <a:t>HOST ATTRIBUTES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6079" r="0" b="5385"/>
          <a:stretch>
            <a:fillRect/>
          </a:stretch>
        </p:blipFill>
        <p:spPr>
          <a:xfrm flipH="false" flipV="false" rot="0">
            <a:off x="615839" y="648716"/>
            <a:ext cx="8229452" cy="59505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497352"/>
            <a:ext cx="1028700" cy="62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H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5839" y="6987754"/>
            <a:ext cx="6853474" cy="186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13"/>
              </a:lnSpc>
            </a:pPr>
            <a:r>
              <a:rPr lang="en-US" sz="6557" spc="262">
                <a:solidFill>
                  <a:srgbClr val="EBF0F2"/>
                </a:solidFill>
                <a:latin typeface="Montserrat Classic Bold"/>
              </a:rPr>
              <a:t>REPLY WITHIN AN HOUR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6" t="0" r="26023" b="0"/>
          <a:stretch>
            <a:fillRect/>
          </a:stretch>
        </p:blipFill>
        <p:spPr>
          <a:xfrm flipH="false" flipV="false" rot="0">
            <a:off x="9144000" y="648716"/>
            <a:ext cx="8307085" cy="595058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44000" y="6987754"/>
            <a:ext cx="8307085" cy="248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51"/>
              </a:lnSpc>
            </a:pPr>
            <a:r>
              <a:rPr lang="en-US" sz="5865" spc="234">
                <a:solidFill>
                  <a:srgbClr val="EBF0F2"/>
                </a:solidFill>
                <a:latin typeface="Montserrat Classic Bold"/>
              </a:rPr>
              <a:t>BE READY TO GIVE OUT YOUR ENTIRE APARTMENT!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7602" b="31457"/>
          <a:stretch>
            <a:fillRect/>
          </a:stretch>
        </p:blipFill>
        <p:spPr>
          <a:xfrm flipH="false" flipV="false" rot="0">
            <a:off x="3706969" y="1028700"/>
            <a:ext cx="10874062" cy="645330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754673"/>
            <a:ext cx="1028700" cy="62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H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16196" y="7971203"/>
            <a:ext cx="9855608" cy="95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13"/>
              </a:lnSpc>
            </a:pPr>
            <a:r>
              <a:rPr lang="en-US" sz="6557" spc="262">
                <a:solidFill>
                  <a:srgbClr val="EBF0F2"/>
                </a:solidFill>
                <a:latin typeface="Montserrat Classic Bold"/>
              </a:rPr>
              <a:t>BEING SUPER HELPS!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035" t="4534" r="2035" b="1416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17" t="0" r="0" b="6459"/>
          <a:stretch>
            <a:fillRect/>
          </a:stretch>
        </p:blipFill>
        <p:spPr>
          <a:xfrm flipH="false" flipV="false" rot="0">
            <a:off x="3219368" y="735623"/>
            <a:ext cx="11849264" cy="75634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754673"/>
            <a:ext cx="1028700" cy="627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H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O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 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A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R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I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B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U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T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E</a:t>
            </a:r>
          </a:p>
          <a:p>
            <a:pPr algn="ctr">
              <a:lnSpc>
                <a:spcPts val="3300"/>
              </a:lnSpc>
            </a:pPr>
            <a:r>
              <a:rPr lang="en-US" sz="2999" spc="119">
                <a:solidFill>
                  <a:srgbClr val="EBF0F2"/>
                </a:solidFill>
                <a:latin typeface="Montserrat Classic Bold"/>
              </a:rPr>
              <a:t>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9439" y="8704536"/>
            <a:ext cx="12029122" cy="75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85"/>
              </a:lnSpc>
            </a:pPr>
            <a:r>
              <a:rPr lang="en-US" sz="5259" spc="210">
                <a:solidFill>
                  <a:srgbClr val="EBF0F2"/>
                </a:solidFill>
                <a:latin typeface="Montserrat Classic Bold"/>
              </a:rPr>
              <a:t>LOCATION OF LISTING MATTERS!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0" r="849" b="1628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07770" y="2165491"/>
            <a:ext cx="14072459" cy="5956018"/>
            <a:chOff x="0" y="0"/>
            <a:chExt cx="3304483" cy="139858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304483" cy="1398587"/>
            </a:xfrm>
            <a:custGeom>
              <a:avLst/>
              <a:gdLst/>
              <a:ahLst/>
              <a:cxnLst/>
              <a:rect r="r" b="b" t="t" l="l"/>
              <a:pathLst>
                <a:path h="1398587" w="3304483">
                  <a:moveTo>
                    <a:pt x="0" y="0"/>
                  </a:moveTo>
                  <a:lnTo>
                    <a:pt x="0" y="1398587"/>
                  </a:lnTo>
                  <a:lnTo>
                    <a:pt x="3304483" y="1398587"/>
                  </a:lnTo>
                  <a:lnTo>
                    <a:pt x="3304483" y="0"/>
                  </a:lnTo>
                  <a:lnTo>
                    <a:pt x="0" y="0"/>
                  </a:lnTo>
                  <a:close/>
                  <a:moveTo>
                    <a:pt x="3243523" y="1337627"/>
                  </a:moveTo>
                  <a:lnTo>
                    <a:pt x="59690" y="1337627"/>
                  </a:lnTo>
                  <a:lnTo>
                    <a:pt x="59690" y="59690"/>
                  </a:lnTo>
                  <a:lnTo>
                    <a:pt x="3243523" y="59690"/>
                  </a:lnTo>
                  <a:lnTo>
                    <a:pt x="3243523" y="133762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69708" y="4676775"/>
            <a:ext cx="954858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179">
                <a:solidFill>
                  <a:srgbClr val="392F1D"/>
                </a:solidFill>
                <a:latin typeface="Aileron Heavy"/>
              </a:rPr>
              <a:t>LOCATION ATTRIBUTES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DADzYWP6Oho</dc:identifier>
  <dcterms:modified xsi:type="dcterms:W3CDTF">2011-08-01T06:04:30Z</dcterms:modified>
  <cp:revision>1</cp:revision>
  <dc:title>Ingredients for a Thriving AirBnB</dc:title>
</cp:coreProperties>
</file>